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3" userDrawn="1">
          <p15:clr>
            <a:srgbClr val="A4A3A4"/>
          </p15:clr>
        </p15:guide>
        <p15:guide id="2" pos="2305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B27"/>
    <a:srgbClr val="EE7DA4"/>
    <a:srgbClr val="F9A905"/>
    <a:srgbClr val="FF3300"/>
    <a:srgbClr val="E2F2FC"/>
    <a:srgbClr val="27B6EA"/>
    <a:srgbClr val="FCE9EF"/>
    <a:srgbClr val="FCE9ED"/>
    <a:srgbClr val="33AAE1"/>
    <a:srgbClr val="8CC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63" autoAdjust="0"/>
    <p:restoredTop sz="98697" autoAdjust="0"/>
  </p:normalViewPr>
  <p:slideViewPr>
    <p:cSldViewPr snapToGrid="0">
      <p:cViewPr>
        <p:scale>
          <a:sx n="66" d="100"/>
          <a:sy n="66" d="100"/>
        </p:scale>
        <p:origin x="2214" y="-88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3"/>
        <p:guide pos="2305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152" cy="496185"/>
          </a:xfrm>
          <a:prstGeom prst="rect">
            <a:avLst/>
          </a:prstGeom>
        </p:spPr>
        <p:txBody>
          <a:bodyPr vert="horz" lIns="86024" tIns="43011" rIns="86024" bIns="43011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4" y="1"/>
            <a:ext cx="2946152" cy="496185"/>
          </a:xfrm>
          <a:prstGeom prst="rect">
            <a:avLst/>
          </a:prstGeom>
        </p:spPr>
        <p:txBody>
          <a:bodyPr vert="horz" lIns="86024" tIns="43011" rIns="86024" bIns="43011" rtlCol="0"/>
          <a:lstStyle>
            <a:lvl1pPr algn="r">
              <a:defRPr sz="900"/>
            </a:lvl1pPr>
          </a:lstStyle>
          <a:p>
            <a:fld id="{EA4C0380-2DE9-498B-B68D-60B46204BA80}" type="datetimeFigureOut">
              <a:rPr kumimoji="1" lang="ja-JP" altLang="en-US" smtClean="0"/>
              <a:t>2021/5/10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30537"/>
            <a:ext cx="2946152" cy="496184"/>
          </a:xfrm>
          <a:prstGeom prst="rect">
            <a:avLst/>
          </a:prstGeom>
        </p:spPr>
        <p:txBody>
          <a:bodyPr vert="horz" lIns="86024" tIns="43011" rIns="86024" bIns="43011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4" y="9430537"/>
            <a:ext cx="2946152" cy="496184"/>
          </a:xfrm>
          <a:prstGeom prst="rect">
            <a:avLst/>
          </a:prstGeom>
        </p:spPr>
        <p:txBody>
          <a:bodyPr vert="horz" lIns="86024" tIns="43011" rIns="86024" bIns="43011" rtlCol="0" anchor="b"/>
          <a:lstStyle>
            <a:lvl1pPr algn="r">
              <a:defRPr sz="9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45658" cy="498134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58" cy="498134"/>
          </a:xfrm>
          <a:prstGeom prst="rect">
            <a:avLst/>
          </a:prstGeom>
        </p:spPr>
        <p:txBody>
          <a:bodyPr vert="horz" lIns="91409" tIns="45704" rIns="91409" bIns="45704" rtlCol="0"/>
          <a:lstStyle>
            <a:lvl1pPr algn="r">
              <a:defRPr sz="900"/>
            </a:lvl1pPr>
          </a:lstStyle>
          <a:p>
            <a:fld id="{70F99883-74AE-4A2C-81B7-5B86A08198C0}" type="datetimeFigureOut">
              <a:rPr kumimoji="1" lang="ja-JP" altLang="en-US" smtClean="0"/>
              <a:t>2021/5/10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4" rIns="91409" bIns="4570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962"/>
            <a:ext cx="5438140" cy="3909238"/>
          </a:xfrm>
          <a:prstGeom prst="rect">
            <a:avLst/>
          </a:prstGeom>
        </p:spPr>
        <p:txBody>
          <a:bodyPr vert="horz" lIns="91409" tIns="45704" rIns="91409" bIns="4570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430097"/>
            <a:ext cx="2945658" cy="49813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l">
              <a:defRPr sz="9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9" y="9430097"/>
            <a:ext cx="2945658" cy="498133"/>
          </a:xfrm>
          <a:prstGeom prst="rect">
            <a:avLst/>
          </a:prstGeom>
        </p:spPr>
        <p:txBody>
          <a:bodyPr vert="horz" lIns="91409" tIns="45704" rIns="91409" bIns="45704" rtlCol="0" anchor="b"/>
          <a:lstStyle>
            <a:lvl1pPr algn="r">
              <a:defRPr sz="9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5/10/2021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tmp"/><Relationship Id="rId5" Type="http://schemas.openxmlformats.org/officeDocument/2006/relationships/image" Target="../media/image4.jpeg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正方形/長方形 75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solidFill>
            <a:srgbClr val="27B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 </a:t>
            </a:r>
            <a:endParaRPr kumimoji="1" lang="ja-JP" altLang="en-US" dirty="0"/>
          </a:p>
        </p:txBody>
      </p:sp>
      <p:sp>
        <p:nvSpPr>
          <p:cNvPr id="71" name="片側の 2 つの角を丸めた四角形 70"/>
          <p:cNvSpPr/>
          <p:nvPr/>
        </p:nvSpPr>
        <p:spPr>
          <a:xfrm flipV="1">
            <a:off x="340458" y="9086039"/>
            <a:ext cx="7058490" cy="1563593"/>
          </a:xfrm>
          <a:prstGeom prst="round2SameRect">
            <a:avLst>
              <a:gd name="adj1" fmla="val 13613"/>
              <a:gd name="adj2" fmla="val 0"/>
            </a:avLst>
          </a:prstGeom>
          <a:solidFill>
            <a:srgbClr val="E2F2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片側の 2 つの角を丸めた四角形 49"/>
          <p:cNvSpPr/>
          <p:nvPr/>
        </p:nvSpPr>
        <p:spPr>
          <a:xfrm>
            <a:off x="328278" y="318411"/>
            <a:ext cx="7121833" cy="2527169"/>
          </a:xfrm>
          <a:prstGeom prst="round2SameRect">
            <a:avLst>
              <a:gd name="adj1" fmla="val 8526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 b="1" dirty="0">
              <a:solidFill>
                <a:srgbClr val="00006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328278" y="2979139"/>
            <a:ext cx="7126621" cy="2292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東大宮教室</a:t>
            </a:r>
            <a:r>
              <a:rPr lang="ja-JP" altLang="en-US" sz="8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</a:t>
            </a:r>
            <a:r>
              <a: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大砂土東小、島小、その他可</a:t>
            </a:r>
            <a:r>
              <a:rPr lang="ja-JP" alt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２０２１年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度生</a:t>
            </a:r>
            <a:endParaRPr lang="en-US" altLang="ja-JP" sz="32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r>
              <a:rPr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　　</a:t>
            </a:r>
            <a:r>
              <a:rPr lang="ja-JP" altLang="en-US" sz="4000" dirty="0">
                <a:solidFill>
                  <a:srgbClr val="FF0000"/>
                </a:solidFill>
                <a:latin typeface="+mj-ea"/>
                <a:ea typeface="+mj-ea"/>
              </a:rPr>
              <a:t>学童生徒</a:t>
            </a:r>
            <a:r>
              <a:rPr lang="ja-JP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募集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一部送迎あり■くわしくは教室まで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6194598" y="2826375"/>
            <a:ext cx="1368000" cy="1368000"/>
          </a:xfrm>
          <a:prstGeom prst="ellipse">
            <a:avLst/>
          </a:pr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6268979" y="2900719"/>
            <a:ext cx="1216883" cy="1216883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236229" y="5567641"/>
            <a:ext cx="7162719" cy="342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片側の 2 つの角を丸めた四角形 48"/>
          <p:cNvSpPr/>
          <p:nvPr/>
        </p:nvSpPr>
        <p:spPr>
          <a:xfrm>
            <a:off x="3966094" y="7224407"/>
            <a:ext cx="3074786" cy="44048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EE7D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500"/>
              </a:lnSpc>
            </a:pPr>
            <a:r>
              <a:rPr lang="ja-JP" altLang="en-US" sz="1900" b="1" dirty="0">
                <a:solidFill>
                  <a:schemeClr val="bg1"/>
                </a:solidFill>
                <a:latin typeface="+mj-ea"/>
                <a:ea typeface="+mj-ea"/>
              </a:rPr>
              <a:t>学習塾</a:t>
            </a:r>
            <a:r>
              <a:rPr lang="ja-JP" altLang="en-US" sz="1600" b="1" dirty="0">
                <a:solidFill>
                  <a:srgbClr val="FF0000"/>
                </a:solidFill>
                <a:latin typeface="+mj-ea"/>
                <a:ea typeface="+mj-ea"/>
              </a:rPr>
              <a:t>小学部中学部同時募集</a:t>
            </a:r>
          </a:p>
        </p:txBody>
      </p:sp>
      <p:sp>
        <p:nvSpPr>
          <p:cNvPr id="48" name="角丸四角形 47"/>
          <p:cNvSpPr/>
          <p:nvPr/>
        </p:nvSpPr>
        <p:spPr>
          <a:xfrm>
            <a:off x="3978251" y="7206262"/>
            <a:ext cx="3057148" cy="1296000"/>
          </a:xfrm>
          <a:prstGeom prst="roundRect">
            <a:avLst/>
          </a:prstGeom>
          <a:noFill/>
          <a:ln w="25400">
            <a:solidFill>
              <a:srgbClr val="EE7D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624421" y="7182296"/>
            <a:ext cx="3062388" cy="1296000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333066" y="5224533"/>
            <a:ext cx="7117045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600" b="1" dirty="0">
                <a:solidFill>
                  <a:schemeClr val="bg1"/>
                </a:solidFill>
                <a:latin typeface="+mj-ea"/>
                <a:ea typeface="+mj-ea"/>
              </a:rPr>
              <a:t>小学１年生～　</a:t>
            </a: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幼児　・中学部　同時募集中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646009" y="5734529"/>
            <a:ext cx="573475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学童</a:t>
            </a:r>
            <a:r>
              <a:rPr lang="en-US" altLang="ja-JP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×</a:t>
            </a:r>
            <a:r>
              <a:rPr lang="ja-JP" altLang="en-US" sz="28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塾　日々の学習にプラス！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78971" y="6238546"/>
            <a:ext cx="3288964" cy="8061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400" dirty="0">
                <a:latin typeface="+mj-ea"/>
                <a:ea typeface="+mj-ea"/>
              </a:rPr>
              <a:t>夏期などの長期休みも受け入れ可能。さまざまなニーズにお応えする学習塾機能付き学童保育。詳しくは教室までお問合せ下さい。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954993" y="7316716"/>
            <a:ext cx="1255152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組み合わせ自由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686381" y="7532604"/>
            <a:ext cx="3131208" cy="523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dirty="0">
                <a:latin typeface="+mj-ea"/>
                <a:ea typeface="+mj-ea"/>
              </a:rPr>
              <a:t>　　算　国　英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＋ヒューマン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アカデミーロボット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066154" y="7582228"/>
            <a:ext cx="2969245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1800" b="1" dirty="0">
                <a:latin typeface="+mn-ea"/>
              </a:rPr>
              <a:t>体験授業・入会カウンセリング</a:t>
            </a:r>
            <a:endParaRPr lang="en-US" altLang="ja-JP" sz="1800" b="1" dirty="0"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57221" y="8128890"/>
            <a:ext cx="248758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週回数・</a:t>
            </a:r>
            <a:r>
              <a:rPr lang="ja-JP" altLang="en-US" sz="1400" dirty="0">
                <a:solidFill>
                  <a:srgbClr val="E61B27"/>
                </a:solidFill>
                <a:latin typeface="+mj-ea"/>
                <a:ea typeface="+mj-ea"/>
              </a:rPr>
              <a:t>ロボット</a:t>
            </a:r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選択自由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4380121" y="8101205"/>
            <a:ext cx="234570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b="1" dirty="0">
                <a:solidFill>
                  <a:srgbClr val="E61B27"/>
                </a:solidFill>
                <a:latin typeface="+mj-ea"/>
                <a:ea typeface="+mj-ea"/>
              </a:rPr>
              <a:t>単科・コース　選択制</a:t>
            </a:r>
            <a:r>
              <a:rPr lang="ja-JP" altLang="en-US" sz="1600" dirty="0">
                <a:solidFill>
                  <a:srgbClr val="E61B27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</a:t>
            </a:r>
          </a:p>
        </p:txBody>
      </p:sp>
      <p:sp>
        <p:nvSpPr>
          <p:cNvPr id="62" name="片側の 2 つの角を丸めた四角形 61"/>
          <p:cNvSpPr/>
          <p:nvPr/>
        </p:nvSpPr>
        <p:spPr>
          <a:xfrm>
            <a:off x="333066" y="318411"/>
            <a:ext cx="7121833" cy="2532739"/>
          </a:xfrm>
          <a:prstGeom prst="round2SameRect">
            <a:avLst>
              <a:gd name="adj1" fmla="val 788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6380429" y="3017424"/>
            <a:ext cx="1066925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無料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体験授業</a:t>
            </a:r>
            <a:endParaRPr lang="en-US" altLang="ja-JP" sz="2000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000" b="1" spc="-200" dirty="0">
                <a:solidFill>
                  <a:schemeClr val="bg1"/>
                </a:solidFill>
                <a:latin typeface="+mj-ea"/>
                <a:ea typeface="+mj-ea"/>
              </a:rPr>
              <a:t>受付中！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5" y="258081"/>
            <a:ext cx="3878219" cy="2587499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2" r="9460"/>
          <a:stretch/>
        </p:blipFill>
        <p:spPr>
          <a:xfrm>
            <a:off x="4234072" y="270728"/>
            <a:ext cx="3216039" cy="2574851"/>
          </a:xfrm>
          <a:prstGeom prst="rect">
            <a:avLst/>
          </a:prstGeom>
        </p:spPr>
      </p:pic>
      <p:sp>
        <p:nvSpPr>
          <p:cNvPr id="45" name="角丸四角形 44"/>
          <p:cNvSpPr/>
          <p:nvPr/>
        </p:nvSpPr>
        <p:spPr>
          <a:xfrm>
            <a:off x="668870" y="2191705"/>
            <a:ext cx="6465011" cy="557743"/>
          </a:xfrm>
          <a:prstGeom prst="roundRect">
            <a:avLst>
              <a:gd name="adj" fmla="val 32456"/>
            </a:avLst>
          </a:prstGeom>
          <a:solidFill>
            <a:srgbClr val="27B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tlCol="0" anchor="ctr"/>
          <a:lstStyle/>
          <a:p>
            <a:pPr lvl="0">
              <a:tabLst>
                <a:tab pos="177800" algn="l"/>
                <a:tab pos="2336800" algn="l"/>
                <a:tab pos="2832100" algn="l"/>
              </a:tabLst>
            </a:pPr>
            <a:r>
              <a:rPr lang="en-US" altLang="ja-JP" sz="2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新規学童生徒募集</a:t>
            </a:r>
            <a:r>
              <a:rPr lang="en-US" altLang="ja-JP" sz="2000" b="1" dirty="0">
                <a:solidFill>
                  <a:schemeClr val="bg1"/>
                </a:solidFill>
                <a:latin typeface="+mj-ea"/>
                <a:ea typeface="+mj-ea"/>
              </a:rPr>
              <a:t>	</a:t>
            </a: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　　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｜</a:t>
            </a:r>
            <a:r>
              <a:rPr lang="en-US" altLang="ja-JP" sz="2400" b="1" dirty="0">
                <a:solidFill>
                  <a:schemeClr val="bg1"/>
                </a:solidFill>
                <a:latin typeface="+mj-ea"/>
                <a:ea typeface="+mj-ea"/>
              </a:rPr>
              <a:t>	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　　　　</a:t>
            </a: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追加募集中</a:t>
            </a:r>
            <a:endParaRPr lang="ja-JP" altLang="en-US" sz="2000" b="1" dirty="0">
              <a:solidFill>
                <a:prstClr val="white"/>
              </a:solidFill>
              <a:latin typeface="+mj-ea"/>
              <a:ea typeface="+mj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057647" y="6180281"/>
            <a:ext cx="3238957" cy="8061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800" b="1" dirty="0">
                <a:solidFill>
                  <a:srgbClr val="FF0000"/>
                </a:solidFill>
                <a:latin typeface="+mj-ea"/>
                <a:ea typeface="+mj-ea"/>
              </a:rPr>
              <a:t>大砂土東小学校・島小学校</a:t>
            </a:r>
            <a:endParaRPr lang="en-US" altLang="ja-JP" sz="18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ja-JP" altLang="en-US" sz="1800" b="1" dirty="0">
                <a:solidFill>
                  <a:srgbClr val="0070C0"/>
                </a:solidFill>
                <a:latin typeface="+mj-ea"/>
                <a:ea typeface="+mj-ea"/>
              </a:rPr>
              <a:t>大砂土中学校・土呂中学校</a:t>
            </a:r>
            <a:endParaRPr lang="en-US" altLang="ja-JP" sz="1800" b="1" dirty="0">
              <a:solidFill>
                <a:srgbClr val="0070C0"/>
              </a:solidFill>
              <a:latin typeface="+mj-ea"/>
              <a:ea typeface="+mj-ea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+mj-ea"/>
                <a:ea typeface="+mj-ea"/>
              </a:rPr>
              <a:t>その他対応可能です。進学実績</a:t>
            </a:r>
            <a:r>
              <a:rPr lang="en-US" altLang="ja-JP" sz="1400" dirty="0">
                <a:latin typeface="+mj-ea"/>
                <a:ea typeface="+mj-ea"/>
              </a:rPr>
              <a:t>HP</a:t>
            </a:r>
            <a:r>
              <a:rPr lang="ja-JP" altLang="en-US" sz="1400" dirty="0">
                <a:latin typeface="+mj-ea"/>
                <a:ea typeface="+mj-ea"/>
              </a:rPr>
              <a:t>公開中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89783" y="652629"/>
            <a:ext cx="4808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spc="300" dirty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スタートみらい</a:t>
            </a:r>
            <a:endParaRPr lang="ja-JP" altLang="en-US" sz="5400" b="1" cap="none" spc="3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8715" y="116359"/>
            <a:ext cx="28653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solidFill>
                  <a:srgbClr val="E61B27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学習塾機能付き学童保育</a:t>
            </a:r>
          </a:p>
        </p:txBody>
      </p:sp>
      <p:sp>
        <p:nvSpPr>
          <p:cNvPr id="6" name="直方体 5"/>
          <p:cNvSpPr/>
          <p:nvPr/>
        </p:nvSpPr>
        <p:spPr>
          <a:xfrm>
            <a:off x="224253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直方体 60"/>
          <p:cNvSpPr/>
          <p:nvPr/>
        </p:nvSpPr>
        <p:spPr>
          <a:xfrm>
            <a:off x="739999" y="20438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直方体 62"/>
          <p:cNvSpPr/>
          <p:nvPr/>
        </p:nvSpPr>
        <p:spPr>
          <a:xfrm>
            <a:off x="1484270" y="197216"/>
            <a:ext cx="608330" cy="584349"/>
          </a:xfrm>
          <a:prstGeom prst="cube">
            <a:avLst/>
          </a:prstGeom>
          <a:solidFill>
            <a:srgbClr val="F9A905"/>
          </a:solidFill>
          <a:ln>
            <a:solidFill>
              <a:srgbClr val="F9A9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0125" y="301716"/>
            <a:ext cx="702458" cy="5706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1160070" y="320580"/>
            <a:ext cx="34962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endParaRPr lang="ja-JP" altLang="en-US" sz="3000" b="1" cap="none" spc="300" dirty="0">
              <a:ln w="1143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53701" y="313690"/>
            <a:ext cx="654287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童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396738" y="324516"/>
            <a:ext cx="712695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" b="1" cap="none" spc="300" dirty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塾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C6103F5-871D-4950-A33D-6B83905A11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72" t="33456" r="31948" b="22110"/>
          <a:stretch/>
        </p:blipFill>
        <p:spPr>
          <a:xfrm>
            <a:off x="233752" y="8518525"/>
            <a:ext cx="2838839" cy="163317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72591" y="8992866"/>
            <a:ext cx="2465055" cy="164412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D2BE8E6-0EA5-458C-8518-105AAA8CAD6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5" t="46377" r="69294" b="25978"/>
          <a:stretch/>
        </p:blipFill>
        <p:spPr>
          <a:xfrm>
            <a:off x="5493168" y="8991501"/>
            <a:ext cx="1905353" cy="165363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8E830F7-11E1-4C84-965F-B6EE32F2F14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" t="61664" r="72995" b="26611"/>
          <a:stretch/>
        </p:blipFill>
        <p:spPr>
          <a:xfrm>
            <a:off x="248565" y="10153543"/>
            <a:ext cx="2824026" cy="491596"/>
          </a:xfrm>
          <a:prstGeom prst="rect">
            <a:avLst/>
          </a:prstGeom>
        </p:spPr>
      </p:pic>
      <p:sp>
        <p:nvSpPr>
          <p:cNvPr id="58" name="正方形/長方形 57"/>
          <p:cNvSpPr/>
          <p:nvPr/>
        </p:nvSpPr>
        <p:spPr>
          <a:xfrm>
            <a:off x="1049408" y="10586026"/>
            <a:ext cx="355603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16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ja-JP" altLang="en-US" sz="1600" spc="-14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４８－８１２－５２６９　</a:t>
            </a:r>
            <a:r>
              <a:rPr lang="ja-JP" altLang="en-US" sz="1200" spc="-140" dirty="0">
                <a:latin typeface="+mj-ea"/>
                <a:ea typeface="+mj-ea"/>
              </a:rPr>
              <a:t>藤原</a:t>
            </a:r>
          </a:p>
        </p:txBody>
      </p:sp>
      <p:sp>
        <p:nvSpPr>
          <p:cNvPr id="57" name="テキスト ボックス 428"/>
          <p:cNvSpPr txBox="1"/>
          <p:nvPr/>
        </p:nvSpPr>
        <p:spPr>
          <a:xfrm>
            <a:off x="3273119" y="8792040"/>
            <a:ext cx="3251191" cy="28032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tx1"/>
                </a:solidFill>
                <a:latin typeface="+mj-ea"/>
                <a:ea typeface="+mj-ea"/>
                <a:cs typeface="Times New Roman"/>
              </a:rPr>
              <a:t>グループ教室　東大宮教室　</a:t>
            </a:r>
            <a:r>
              <a:rPr lang="ja-JP" altLang="en-US" sz="1400" b="1" kern="100" dirty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見沼春岡教室</a:t>
            </a:r>
            <a:endParaRPr lang="ja-JP" sz="1400" b="1" kern="100" dirty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HGP創英角ｺﾞｼｯｸUB</vt:lpstr>
      <vt:lpstr>HGｺﾞｼｯｸE</vt:lpstr>
      <vt:lpstr>Meiryo UI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2016-07-29T13:54:58Z</dcterms:created>
  <dcterms:modified xsi:type="dcterms:W3CDTF">2021-05-10T04:14:58Z</dcterms:modified>
</cp:coreProperties>
</file>